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61" r:id="rId6"/>
    <p:sldId id="262" r:id="rId7"/>
    <p:sldId id="271" r:id="rId8"/>
    <p:sldId id="264" r:id="rId9"/>
    <p:sldId id="265" r:id="rId10"/>
    <p:sldId id="266" r:id="rId11"/>
    <p:sldId id="268" r:id="rId12"/>
    <p:sldId id="269" r:id="rId13"/>
    <p:sldId id="27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6"/>
    <p:restoredTop sz="92435"/>
  </p:normalViewPr>
  <p:slideViewPr>
    <p:cSldViewPr snapToGrid="0" snapToObjects="1">
      <p:cViewPr>
        <p:scale>
          <a:sx n="92" d="100"/>
          <a:sy n="92" d="100"/>
        </p:scale>
        <p:origin x="152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5572FD-4A5A-D24A-842B-23ED81DD05EF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4F255-D6E8-5E45-A5B7-ACCB9A0BB7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649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4F255-D6E8-5E45-A5B7-ACCB9A0BB7F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431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Since many of the </a:t>
            </a:r>
            <a:r>
              <a:rPr lang="en-US" dirty="0" err="1" smtClean="0"/>
              <a:t>tf-idf</a:t>
            </a:r>
            <a:r>
              <a:rPr lang="en-US" dirty="0" smtClean="0"/>
              <a:t> values within any given document will be zero, the matrix returned is sparse </a:t>
            </a:r>
            <a:endParaRPr lang="zh-CN" alt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4F255-D6E8-5E45-A5B7-ACCB9A0BB7F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306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interesting to see that having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ngrams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ranging from (1,4) actually creates a matrix with the same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sparsity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when using a range of (2,3).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4F255-D6E8-5E45-A5B7-ACCB9A0BB7F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35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4F255-D6E8-5E45-A5B7-ACCB9A0BB7F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01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b="1"/>
              <a:t>Textual Analysis of Movie Reviews</a:t>
            </a:r>
            <a:r>
              <a:rPr lang="en-US" sz="400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 smtClean="0"/>
          </a:p>
          <a:p>
            <a:r>
              <a:rPr lang="en-US" dirty="0" smtClean="0"/>
              <a:t>Branden </a:t>
            </a:r>
            <a:r>
              <a:rPr lang="en-US" dirty="0" err="1"/>
              <a:t>Diniz</a:t>
            </a:r>
            <a:r>
              <a:rPr lang="en-US" dirty="0"/>
              <a:t>, </a:t>
            </a:r>
            <a:r>
              <a:rPr lang="en-US" dirty="0" err="1"/>
              <a:t>Xuanyu</a:t>
            </a:r>
            <a:r>
              <a:rPr lang="en-US" dirty="0"/>
              <a:t> Li, Dennis Silva, </a:t>
            </a:r>
            <a:r>
              <a:rPr lang="en-US" dirty="0" err="1"/>
              <a:t>Chuxin</a:t>
            </a:r>
            <a:r>
              <a:rPr lang="en-US" dirty="0"/>
              <a:t> </a:t>
            </a:r>
            <a:r>
              <a:rPr lang="en-US" dirty="0" smtClean="0"/>
              <a:t>Wei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02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328" y="879576"/>
            <a:ext cx="5285508" cy="51182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07382" y="1454728"/>
            <a:ext cx="39208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Here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is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good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plot!</a:t>
            </a:r>
            <a:endParaRPr 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6553200" y="2646218"/>
            <a:ext cx="39208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/>
              <a:t>All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500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testing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documents</a:t>
            </a: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/>
              <a:t>Red: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Negative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Reviews</a:t>
            </a: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/>
              <a:t>Yellow: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Positive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Reviews</a:t>
            </a: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200" dirty="0"/>
              <a:t>The division line is the line where positivity = negativity.</a:t>
            </a:r>
            <a:endParaRPr lang="zh-CN" altLang="en-US" sz="2200" dirty="0" smtClean="0"/>
          </a:p>
          <a:p>
            <a:pPr marL="285750" indent="-285750">
              <a:buFont typeface="Arial" charset="0"/>
              <a:buChar char="•"/>
            </a:pP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51741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123" y="640494"/>
            <a:ext cx="5723660" cy="54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1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850" y="697613"/>
            <a:ext cx="5765223" cy="552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68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346" y="1349619"/>
            <a:ext cx="4980709" cy="4884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55" y="1349619"/>
            <a:ext cx="5146456" cy="48254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6982" y="845125"/>
            <a:ext cx="41286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2000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testing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documents</a:t>
            </a:r>
            <a:endParaRPr lang="en-US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79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200" dirty="0" smtClean="0"/>
              <a:t>Thank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you</a:t>
            </a:r>
            <a:r>
              <a:rPr lang="en-US" altLang="zh-CN" sz="3200" dirty="0"/>
              <a:t>!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4733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Dataset:</a:t>
            </a:r>
            <a:r>
              <a:rPr lang="zh-CN" altLang="en-US" dirty="0" smtClean="0"/>
              <a:t> </a:t>
            </a:r>
            <a:r>
              <a:rPr lang="en-US" dirty="0" smtClean="0"/>
              <a:t>polarity_dataset_v2.0</a:t>
            </a:r>
            <a:endParaRPr lang="zh-CN" altLang="en-US" dirty="0" smtClean="0"/>
          </a:p>
          <a:p>
            <a:endParaRPr lang="zh-CN" altLang="en-US" dirty="0"/>
          </a:p>
          <a:p>
            <a:r>
              <a:rPr lang="en-US" altLang="zh-CN" dirty="0" smtClean="0"/>
              <a:t>T</a:t>
            </a:r>
            <a:r>
              <a:rPr lang="en-US" dirty="0" smtClean="0"/>
              <a:t>raining/</a:t>
            </a:r>
            <a:r>
              <a:rPr lang="en-US" altLang="zh-CN" dirty="0" smtClean="0"/>
              <a:t>T</a:t>
            </a:r>
            <a:r>
              <a:rPr lang="en-US" dirty="0" smtClean="0"/>
              <a:t>esting </a:t>
            </a:r>
            <a:r>
              <a:rPr lang="en-US" altLang="zh-CN" dirty="0" smtClean="0"/>
              <a:t>S</a:t>
            </a:r>
            <a:r>
              <a:rPr lang="en-US" dirty="0" smtClean="0"/>
              <a:t>ubsets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  </a:t>
            </a:r>
            <a:r>
              <a:rPr lang="en-US" dirty="0" smtClean="0">
                <a:solidFill>
                  <a:srgbClr val="FF0000"/>
                </a:solidFill>
              </a:rPr>
              <a:t>75%/25</a:t>
            </a:r>
            <a:r>
              <a:rPr lang="en-US" dirty="0">
                <a:solidFill>
                  <a:srgbClr val="FF0000"/>
                </a:solidFill>
              </a:rPr>
              <a:t>% 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r>
              <a:rPr lang="en-US" altLang="zh-CN" dirty="0"/>
              <a:t>R</a:t>
            </a:r>
            <a:r>
              <a:rPr lang="en-US" dirty="0" smtClean="0"/>
              <a:t>andom </a:t>
            </a:r>
            <a:r>
              <a:rPr lang="en-US" altLang="zh-CN" dirty="0"/>
              <a:t>S</a:t>
            </a:r>
            <a:r>
              <a:rPr lang="en-US" dirty="0" smtClean="0"/>
              <a:t>tate </a:t>
            </a:r>
            <a:r>
              <a:rPr lang="en-US" dirty="0"/>
              <a:t>or </a:t>
            </a:r>
            <a:r>
              <a:rPr lang="en-US" altLang="zh-CN" dirty="0"/>
              <a:t>S</a:t>
            </a:r>
            <a:r>
              <a:rPr lang="en-US" dirty="0" smtClean="0"/>
              <a:t>eed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endParaRPr lang="zh-CN" altLang="en-US" dirty="0"/>
          </a:p>
          <a:p>
            <a:r>
              <a:rPr lang="en-US" altLang="zh-CN" dirty="0" smtClean="0"/>
              <a:t>Shuffle:</a:t>
            </a:r>
            <a:r>
              <a:rPr lang="zh-CN" altLang="en-US" dirty="0" smtClean="0"/>
              <a:t> </a:t>
            </a:r>
            <a:r>
              <a:rPr lang="en-US" altLang="zh-CN" dirty="0" smtClean="0"/>
              <a:t>False</a:t>
            </a:r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6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TF-IDF(Data</a:t>
            </a:r>
            <a:r>
              <a:rPr lang="zh-CN" altLang="en-US" dirty="0"/>
              <a:t> </a:t>
            </a:r>
            <a:r>
              <a:rPr lang="en-US" altLang="zh-CN" dirty="0"/>
              <a:t>Preparation)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3125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 smtClean="0"/>
              <a:t>Tf-idf</a:t>
            </a:r>
            <a:r>
              <a:rPr lang="zh-CN" altLang="en-US" dirty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term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tf</a:t>
            </a:r>
            <a:r>
              <a:rPr lang="en-US" altLang="zh-CN" dirty="0" smtClean="0"/>
              <a:t>)</a:t>
            </a:r>
            <a:r>
              <a:rPr lang="zh-CN" altLang="en-US" dirty="0" smtClean="0"/>
              <a:t> * </a:t>
            </a:r>
            <a:r>
              <a:rPr lang="en-US" altLang="zh-CN" dirty="0" smtClean="0"/>
              <a:t>inverse</a:t>
            </a:r>
            <a:r>
              <a:rPr lang="zh-CN" altLang="en-US" dirty="0" smtClean="0"/>
              <a:t> </a:t>
            </a:r>
            <a:r>
              <a:rPr lang="en-US" altLang="zh-CN" dirty="0" smtClean="0"/>
              <a:t>document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frequency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idf</a:t>
            </a:r>
            <a:r>
              <a:rPr lang="en-US" altLang="zh-CN" dirty="0" smtClean="0"/>
              <a:t>)</a:t>
            </a:r>
            <a:endParaRPr lang="zh-CN" altLang="en-US" dirty="0" smtClean="0"/>
          </a:p>
          <a:p>
            <a:r>
              <a:rPr lang="en-US" altLang="zh-CN" dirty="0" smtClean="0"/>
              <a:t>T</a:t>
            </a:r>
            <a:r>
              <a:rPr lang="en-US" dirty="0" smtClean="0"/>
              <a:t>ransform </a:t>
            </a:r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textual information </a:t>
            </a:r>
            <a:r>
              <a:rPr lang="en-US" dirty="0"/>
              <a:t>stored in a set of documents into </a:t>
            </a:r>
            <a:r>
              <a:rPr lang="en-US" dirty="0">
                <a:solidFill>
                  <a:srgbClr val="FF0000"/>
                </a:solidFill>
              </a:rPr>
              <a:t>numerical </a:t>
            </a:r>
            <a:r>
              <a:rPr lang="en-US" dirty="0" smtClean="0">
                <a:solidFill>
                  <a:srgbClr val="FF0000"/>
                </a:solidFill>
              </a:rPr>
              <a:t>data</a:t>
            </a:r>
            <a:r>
              <a:rPr lang="en-US" altLang="zh-CN" dirty="0" smtClean="0">
                <a:solidFill>
                  <a:srgbClr val="FF0000"/>
                </a:solidFill>
              </a:rPr>
              <a:t>.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A</a:t>
            </a:r>
            <a:r>
              <a:rPr lang="en-US" dirty="0" smtClean="0"/>
              <a:t> </a:t>
            </a:r>
            <a:r>
              <a:rPr lang="en-US" dirty="0" smtClean="0"/>
              <a:t>reflection </a:t>
            </a:r>
            <a:r>
              <a:rPr lang="en-US" dirty="0"/>
              <a:t>of the </a:t>
            </a:r>
            <a:r>
              <a:rPr lang="en-US" dirty="0">
                <a:solidFill>
                  <a:srgbClr val="FF0000"/>
                </a:solidFill>
              </a:rPr>
              <a:t>relevance</a:t>
            </a:r>
            <a:r>
              <a:rPr lang="en-US" dirty="0"/>
              <a:t> of individual terms within the reviews. </a:t>
            </a:r>
            <a:endParaRPr lang="zh-CN" altLang="en-US" dirty="0" smtClean="0"/>
          </a:p>
          <a:p>
            <a:endParaRPr lang="zh-CN" altLang="en-US" sz="1000" dirty="0" smtClean="0"/>
          </a:p>
          <a:p>
            <a:pPr marL="0" indent="0">
              <a:buNone/>
            </a:pPr>
            <a:r>
              <a:rPr lang="en-US" dirty="0" err="1" smtClean="0">
                <a:solidFill>
                  <a:srgbClr val="FF0000"/>
                </a:solidFill>
              </a:rPr>
              <a:t>Tfid</a:t>
            </a:r>
            <a:r>
              <a:rPr lang="en-US" altLang="zh-CN" dirty="0" err="1" smtClean="0">
                <a:solidFill>
                  <a:srgbClr val="FF0000"/>
                </a:solidFill>
              </a:rPr>
              <a:t>f</a:t>
            </a:r>
            <a:r>
              <a:rPr lang="en-US" dirty="0" err="1" smtClean="0">
                <a:solidFill>
                  <a:srgbClr val="FF0000"/>
                </a:solidFill>
              </a:rPr>
              <a:t>Vectorizer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Class:</a:t>
            </a:r>
            <a:r>
              <a:rPr lang="en-US" dirty="0" smtClean="0"/>
              <a:t> </a:t>
            </a:r>
            <a:endParaRPr lang="zh-CN" altLang="en-US" dirty="0" smtClean="0"/>
          </a:p>
          <a:p>
            <a:pPr marL="0" indent="0">
              <a:buNone/>
            </a:pPr>
            <a:r>
              <a:rPr lang="zh-CN" altLang="en-US" dirty="0"/>
              <a:t>	</a:t>
            </a:r>
            <a:r>
              <a:rPr lang="en-US" altLang="zh-CN" dirty="0" smtClean="0"/>
              <a:t>C</a:t>
            </a:r>
            <a:r>
              <a:rPr lang="en-US" dirty="0" smtClean="0"/>
              <a:t>onvert</a:t>
            </a:r>
            <a:r>
              <a:rPr lang="en-US" altLang="zh-CN" dirty="0" smtClean="0"/>
              <a:t>s</a:t>
            </a:r>
            <a:r>
              <a:rPr lang="en-US" dirty="0" smtClean="0"/>
              <a:t> </a:t>
            </a:r>
            <a:r>
              <a:rPr lang="en-US" dirty="0"/>
              <a:t>a collection of raw documents into a matrix of </a:t>
            </a:r>
            <a:r>
              <a:rPr lang="en-US" dirty="0" err="1"/>
              <a:t>tf-idf</a:t>
            </a:r>
            <a:r>
              <a:rPr lang="en-US" dirty="0"/>
              <a:t> </a:t>
            </a:r>
            <a:r>
              <a:rPr lang="en-US" dirty="0" smtClean="0"/>
              <a:t>feature</a:t>
            </a:r>
            <a:r>
              <a:rPr lang="en-US" altLang="zh-CN" dirty="0" smtClean="0"/>
              <a:t>s</a:t>
            </a:r>
            <a:endParaRPr lang="zh-CN" altLang="en-US" dirty="0" smtClean="0"/>
          </a:p>
          <a:p>
            <a:endParaRPr lang="zh-CN" altLang="en-US" sz="1000" dirty="0" smtClean="0"/>
          </a:p>
          <a:p>
            <a:r>
              <a:rPr lang="en-US" altLang="zh-CN" dirty="0" smtClean="0"/>
              <a:t>Parameters:</a:t>
            </a:r>
            <a:r>
              <a:rPr lang="zh-CN" altLang="en-US" dirty="0" smtClean="0"/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‘</a:t>
            </a:r>
            <a:r>
              <a:rPr lang="en-US" dirty="0" err="1" smtClean="0">
                <a:solidFill>
                  <a:srgbClr val="FF0000"/>
                </a:solidFill>
              </a:rPr>
              <a:t>min_df</a:t>
            </a:r>
            <a:r>
              <a:rPr lang="en-US" altLang="zh-CN" dirty="0" smtClean="0">
                <a:solidFill>
                  <a:srgbClr val="FF0000"/>
                </a:solidFill>
              </a:rPr>
              <a:t>’,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‘</a:t>
            </a:r>
            <a:r>
              <a:rPr lang="en-US" dirty="0" err="1" smtClean="0">
                <a:solidFill>
                  <a:srgbClr val="FF0000"/>
                </a:solidFill>
              </a:rPr>
              <a:t>max_df</a:t>
            </a:r>
            <a:r>
              <a:rPr lang="en-US" altLang="zh-CN" dirty="0" smtClean="0">
                <a:solidFill>
                  <a:srgbClr val="FF0000"/>
                </a:solidFill>
              </a:rPr>
              <a:t>’,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and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‘</a:t>
            </a:r>
            <a:r>
              <a:rPr lang="en-US" dirty="0" err="1" smtClean="0">
                <a:solidFill>
                  <a:srgbClr val="FF0000"/>
                </a:solidFill>
              </a:rPr>
              <a:t>ngram_rang</a:t>
            </a:r>
            <a:r>
              <a:rPr lang="en-US" altLang="zh-CN" dirty="0" err="1" smtClean="0">
                <a:solidFill>
                  <a:srgbClr val="FF0000"/>
                </a:solidFill>
              </a:rPr>
              <a:t>e</a:t>
            </a:r>
            <a:r>
              <a:rPr lang="en-US" dirty="0" smtClean="0">
                <a:solidFill>
                  <a:srgbClr val="FF0000"/>
                </a:solidFill>
              </a:rPr>
              <a:t>’ 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endParaRPr lang="zh-CN" altLang="en-US" dirty="0"/>
          </a:p>
          <a:p>
            <a:endParaRPr lang="zh-CN" altLang="en-US" dirty="0" smtClean="0"/>
          </a:p>
          <a:p>
            <a:endParaRPr lang="zh-CN" alt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/>
              <a:t>min_df</a:t>
            </a:r>
            <a:r>
              <a:rPr lang="en-US" dirty="0"/>
              <a:t>’ and ‘</a:t>
            </a:r>
            <a:r>
              <a:rPr lang="en-US" dirty="0" err="1" smtClean="0"/>
              <a:t>max_df</a:t>
            </a:r>
            <a:r>
              <a:rPr lang="en-US" dirty="0" smtClean="0"/>
              <a:t>’ </a:t>
            </a:r>
            <a:r>
              <a:rPr lang="en-US" altLang="zh-CN" dirty="0"/>
              <a:t>(Data</a:t>
            </a:r>
            <a:r>
              <a:rPr lang="zh-CN" altLang="en-US" dirty="0"/>
              <a:t> </a:t>
            </a:r>
            <a:r>
              <a:rPr lang="en-US" altLang="zh-CN" dirty="0"/>
              <a:t>Preparation)</a:t>
            </a:r>
            <a:endParaRPr lang="en-US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1" y="2529222"/>
            <a:ext cx="9601196" cy="752641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b="1" dirty="0" err="1" smtClean="0"/>
              <a:t>Sparsity</a:t>
            </a:r>
            <a:r>
              <a:rPr lang="en-US" altLang="zh-CN" dirty="0" smtClean="0"/>
              <a:t>=</a:t>
            </a:r>
            <a:r>
              <a:rPr lang="en-US" dirty="0"/>
              <a:t> the number of non-zero </a:t>
            </a:r>
            <a:r>
              <a:rPr lang="en-US" dirty="0" smtClean="0"/>
              <a:t>elements</a:t>
            </a:r>
            <a:r>
              <a:rPr lang="en-US" altLang="zh-CN" dirty="0" smtClean="0"/>
              <a:t>/</a:t>
            </a:r>
            <a:r>
              <a:rPr lang="en-US" dirty="0"/>
              <a:t> the total number of elements capable of being stored in a non-sparse version of the </a:t>
            </a:r>
            <a:r>
              <a:rPr lang="en-US" dirty="0" smtClean="0"/>
              <a:t>matrix</a:t>
            </a:r>
            <a:endParaRPr lang="zh-CN" altLang="en-US" dirty="0" smtClean="0"/>
          </a:p>
          <a:p>
            <a:endParaRPr lang="zh-CN" altLang="en-US" dirty="0" smtClean="0"/>
          </a:p>
          <a:p>
            <a:endParaRPr lang="en-US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45748929"/>
              </p:ext>
            </p:extLst>
          </p:nvPr>
        </p:nvGraphicFramePr>
        <p:xfrm>
          <a:off x="845128" y="3361712"/>
          <a:ext cx="5112327" cy="2628900"/>
        </p:xfrm>
        <a:graphic>
          <a:graphicData uri="http://schemas.openxmlformats.org/drawingml/2006/table">
            <a:tbl>
              <a:tblPr firstRow="1" firstCol="1" bandRow="1"/>
              <a:tblGrid>
                <a:gridCol w="858981"/>
                <a:gridCol w="1219200"/>
                <a:gridCol w="1875884"/>
                <a:gridCol w="1158262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min_df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 of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 of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non-zero elements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Sparsity</a:t>
                      </a: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35,542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500,167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16,047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475,692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1.976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13,172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467,067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2.364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11,233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459,311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2.726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6,715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429,698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4.266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3,137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375,598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7.982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1,694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325,931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12.83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844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267,074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21.10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267863"/>
              </p:ext>
            </p:extLst>
          </p:nvPr>
        </p:nvGraphicFramePr>
        <p:xfrm>
          <a:off x="6356775" y="3351138"/>
          <a:ext cx="4961332" cy="2628900"/>
        </p:xfrm>
        <a:graphic>
          <a:graphicData uri="http://schemas.openxmlformats.org/drawingml/2006/table">
            <a:tbl>
              <a:tblPr firstRow="1" firstCol="1" bandRow="1"/>
              <a:tblGrid>
                <a:gridCol w="943513"/>
                <a:gridCol w="1246910"/>
                <a:gridCol w="1690257"/>
                <a:gridCol w="1080652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max_df</a:t>
                      </a:r>
                      <a:endParaRPr lang="en-US" sz="1500" dirty="0">
                        <a:solidFill>
                          <a:srgbClr val="FF0000"/>
                        </a:solidFill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 of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Number of</a:t>
                      </a: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non-zero elements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 err="1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Sparsity</a:t>
                      </a: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(%)</a:t>
                      </a: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1.0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35,542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500,167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0.938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35,528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479,637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35,465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415,039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0.780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35,000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270,344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0.515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34,419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208,865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30,922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95,990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0.002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27,606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60,153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0.001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14,515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14,515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5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6.666e-4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43867" y="5987377"/>
            <a:ext cx="561358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Table 1: Feature table with fixed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max_df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1.0 and 1,500 total documents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5805049" y="5987424"/>
            <a:ext cx="5485348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     Table 2: Feature table with fixed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min_df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1 and 1,500 total documents</a:t>
            </a:r>
          </a:p>
        </p:txBody>
      </p:sp>
    </p:spTree>
    <p:extLst>
      <p:ext uri="{BB962C8B-B14F-4D97-AF65-F5344CB8AC3E}">
        <p14:creationId xmlns:p14="http://schemas.microsoft.com/office/powerpoint/2010/main" val="440428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</a:t>
            </a:r>
            <a:r>
              <a:rPr lang="en-US" dirty="0" err="1" smtClean="0"/>
              <a:t>ngram_range</a:t>
            </a:r>
            <a:r>
              <a:rPr lang="en-US" dirty="0" smtClean="0"/>
              <a:t>’</a:t>
            </a:r>
            <a:r>
              <a:rPr lang="en-US" altLang="zh-CN" dirty="0"/>
              <a:t> (Data</a:t>
            </a:r>
            <a:r>
              <a:rPr lang="zh-CN" altLang="en-US" dirty="0"/>
              <a:t> </a:t>
            </a:r>
            <a:r>
              <a:rPr lang="en-US" altLang="zh-CN" dirty="0"/>
              <a:t>Preparation)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parameter is tuple indicating the range of n-values for different n-grams to be extracted </a:t>
            </a:r>
            <a:r>
              <a:rPr lang="en-US" dirty="0" smtClean="0"/>
              <a:t>from </a:t>
            </a:r>
            <a:r>
              <a:rPr lang="en-US" dirty="0"/>
              <a:t>the documents. </a:t>
            </a:r>
            <a:endParaRPr lang="zh-CN" altLang="en-US" dirty="0" smtClean="0"/>
          </a:p>
          <a:p>
            <a:endParaRPr lang="zh-CN" altLang="en-US" dirty="0"/>
          </a:p>
          <a:p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173927"/>
              </p:ext>
            </p:extLst>
          </p:nvPr>
        </p:nvGraphicFramePr>
        <p:xfrm>
          <a:off x="1600201" y="3492077"/>
          <a:ext cx="6449291" cy="2243328"/>
        </p:xfrm>
        <a:graphic>
          <a:graphicData uri="http://schemas.openxmlformats.org/drawingml/2006/table">
            <a:tbl>
              <a:tblPr firstRow="1" firstCol="1" bandRow="1"/>
              <a:tblGrid>
                <a:gridCol w="1424328"/>
                <a:gridCol w="1327015"/>
                <a:gridCol w="2158610"/>
                <a:gridCol w="1539338"/>
              </a:tblGrid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ngram_range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Number of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Features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Number of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non-zero elements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Sparsity (%)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(1, 1)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35,542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500,167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0.938</a:t>
                      </a:r>
                      <a:endParaRPr lang="en-US" sz="160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(1, 2)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436,474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1,371,924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0.209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(1, 3)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1,200,436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2,300,740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0.128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(1, 4)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2,096,905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3,236,768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0.103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(2, 2)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400,932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871,757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0.145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DFEE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(2, 3)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1,164,894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rgbClr val="365F91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1,800,573</a:t>
                      </a:r>
                      <a:endParaRPr lang="en-US" sz="1600">
                        <a:solidFill>
                          <a:srgbClr val="365F91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0000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0.103</a:t>
                      </a:r>
                      <a:endParaRPr lang="en-US" sz="1600" dirty="0">
                        <a:solidFill>
                          <a:srgbClr val="FF0000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170711" y="5737368"/>
            <a:ext cx="6256393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     Table 3: Feature table with fixed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min_df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1 and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max_df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= 1.0, and 1,500 documents.</a:t>
            </a:r>
          </a:p>
        </p:txBody>
      </p:sp>
      <p:sp>
        <p:nvSpPr>
          <p:cNvPr id="8" name="Down Arrow 7"/>
          <p:cNvSpPr/>
          <p:nvPr/>
        </p:nvSpPr>
        <p:spPr>
          <a:xfrm>
            <a:off x="8354292" y="4059381"/>
            <a:ext cx="360217" cy="167602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714509" y="4528060"/>
            <a:ext cx="116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Decrease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01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7838143"/>
              </p:ext>
            </p:extLst>
          </p:nvPr>
        </p:nvGraphicFramePr>
        <p:xfrm>
          <a:off x="1295402" y="2285999"/>
          <a:ext cx="9857507" cy="3605242"/>
        </p:xfrm>
        <a:graphic>
          <a:graphicData uri="http://schemas.openxmlformats.org/drawingml/2006/table">
            <a:tbl>
              <a:tblPr firstRow="1" firstCol="1" bandRow="1"/>
              <a:tblGrid>
                <a:gridCol w="1596289"/>
                <a:gridCol w="1227740"/>
                <a:gridCol w="770930"/>
                <a:gridCol w="668068"/>
                <a:gridCol w="1184110"/>
                <a:gridCol w="1298159"/>
                <a:gridCol w="1456983"/>
                <a:gridCol w="1655228"/>
              </a:tblGrid>
              <a:tr h="3470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Testing Set: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neg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= 255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pos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= 245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TfidfVectorizer </a:t>
                      </a:r>
                      <a:endParaRPr lang="en-US" sz="1400" b="1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Parameter Set</a:t>
                      </a:r>
                      <a:endParaRPr lang="en-US" sz="1400" b="1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Unique 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Parameter Set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Best Score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Confusion Matrix of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Testing Set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47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ngram_range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max_df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min_df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6092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Linear</a:t>
                      </a:r>
                      <a:b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SVC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(1, 2)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0.7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loss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0.850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[[215  40]</a:t>
                      </a:r>
                      <a:b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[ 25 220]]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15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'squared_hinge'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0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KNeighbors</a:t>
                      </a: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/>
                      </a:r>
                      <a:b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</a:b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Classifier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(1, 1)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0.8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n_neighbors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weights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0.693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[[166 89]                   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[ 77  168]]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65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9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‘distance’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47044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Decision Tree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(1, 1)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0.9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4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</a:t>
                      </a:r>
                      <a:endParaRPr lang="en-US" sz="1400" b="1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depth</a:t>
                      </a:r>
                      <a:endParaRPr lang="en-US" sz="1400" b="1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max_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features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0.623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[[152 103]              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  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[ 87  158]]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65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14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‘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sqrt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’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26506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Lasso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D8D8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(1, 1)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0.6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30</a:t>
                      </a:r>
                      <a:endParaRPr lang="en-US" sz="140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alpha</a:t>
                      </a:r>
                      <a:endParaRPr lang="en-US" sz="1400" b="1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B08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0.274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[[154 101]                  </a:t>
                      </a:r>
                      <a:r>
                        <a:rPr lang="zh-CN" alt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 </a:t>
                      </a:r>
                      <a:r>
                        <a:rPr lang="en-US" sz="1400" dirty="0" smtClean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[ 48 197]]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70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0.001</a:t>
                      </a:r>
                      <a:endParaRPr lang="en-US" sz="1400" dirty="0">
                        <a:effectLst/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 marL="45267" marR="45267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0202425"/>
              </p:ext>
            </p:extLst>
          </p:nvPr>
        </p:nvGraphicFramePr>
        <p:xfrm>
          <a:off x="1295402" y="5990717"/>
          <a:ext cx="9601200" cy="167640"/>
        </p:xfrm>
        <a:graphic>
          <a:graphicData uri="http://schemas.openxmlformats.org/drawingml/2006/table">
            <a:tbl>
              <a:tblPr/>
              <a:tblGrid>
                <a:gridCol w="9601200"/>
              </a:tblGrid>
              <a:tr h="96982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dirty="0">
                          <a:solidFill>
                            <a:srgbClr val="4F81BD"/>
                          </a:solidFill>
                          <a:effectLst/>
                          <a:latin typeface="Times New Roman" charset="0"/>
                          <a:ea typeface="Calibri" charset="0"/>
                          <a:cs typeface="Times New Roman" charset="0"/>
                        </a:rPr>
                        <a:t>Table 4: Results with greatest score for each machine learning algorithm tested</a:t>
                      </a:r>
                      <a:endParaRPr lang="en-US" sz="1100" b="1" dirty="0">
                        <a:solidFill>
                          <a:srgbClr val="4F81BD"/>
                        </a:solidFill>
                        <a:effectLst/>
                        <a:latin typeface="Calibri" charset="0"/>
                        <a:ea typeface="Calibri" charset="0"/>
                        <a:cs typeface="Times New Roman" charset="0"/>
                      </a:endParaRPr>
                    </a:p>
                  </a:txBody>
                  <a:tcPr marL="114300" marR="11430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644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Algorithms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17056985"/>
              </p:ext>
            </p:extLst>
          </p:nvPr>
        </p:nvGraphicFramePr>
        <p:xfrm>
          <a:off x="1295400" y="3153209"/>
          <a:ext cx="9601200" cy="14833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20240"/>
                <a:gridCol w="1920240"/>
                <a:gridCol w="1920240"/>
                <a:gridCol w="1920240"/>
                <a:gridCol w="192024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f1-score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support 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255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pos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0.90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245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avg</a:t>
                      </a:r>
                      <a:r>
                        <a:rPr lang="en-US" dirty="0" smtClean="0"/>
                        <a:t> / total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0.87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500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295399" y="2618509"/>
            <a:ext cx="53963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Classification Report</a:t>
            </a:r>
            <a:r>
              <a:rPr lang="en-US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of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/>
              <a:t>LinearSVC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812473" y="5139064"/>
            <a:ext cx="4211782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[[215  40]</a:t>
            </a:r>
            <a:b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[ 25 220]]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95400" y="5180613"/>
            <a:ext cx="1440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Confusion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Matrix: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145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Two</a:t>
            </a:r>
            <a:r>
              <a:rPr lang="zh-CN" altLang="en-US" dirty="0" smtClean="0"/>
              <a:t> </a:t>
            </a:r>
            <a:r>
              <a:rPr lang="en-US" altLang="zh-CN" dirty="0"/>
              <a:t>I</a:t>
            </a:r>
            <a:r>
              <a:rPr lang="en-US" altLang="zh-CN" dirty="0" smtClean="0"/>
              <a:t>ncorrect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document ‘cv915_8841’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Actual: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>
                <a:solidFill>
                  <a:srgbClr val="FF0000"/>
                </a:solidFill>
              </a:rPr>
              <a:t>P</a:t>
            </a:r>
            <a:r>
              <a:rPr lang="en-US" sz="1800" dirty="0" smtClean="0">
                <a:solidFill>
                  <a:srgbClr val="FF0000"/>
                </a:solidFill>
              </a:rPr>
              <a:t>ositive </a:t>
            </a:r>
            <a:r>
              <a:rPr lang="en-US" altLang="zh-CN" sz="1800" dirty="0" smtClean="0">
                <a:solidFill>
                  <a:srgbClr val="FF0000"/>
                </a:solidFill>
              </a:rPr>
              <a:t>/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Prediction: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sz="1800" dirty="0" smtClean="0">
                <a:solidFill>
                  <a:srgbClr val="FF0000"/>
                </a:solidFill>
              </a:rPr>
              <a:t>negative.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sz="1800" dirty="0" smtClean="0"/>
              <a:t>Reason: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Used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much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negative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language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in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a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sarcastic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manner.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The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first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sentence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reads: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zh-CN" altLang="en-US" sz="1800" dirty="0"/>
              <a:t>	</a:t>
            </a:r>
            <a:r>
              <a:rPr lang="zh-CN" altLang="en-US" sz="1800" dirty="0" smtClean="0"/>
              <a:t>		</a:t>
            </a:r>
            <a:r>
              <a:rPr lang="en-US" sz="1800" dirty="0" smtClean="0"/>
              <a:t> </a:t>
            </a:r>
            <a:r>
              <a:rPr lang="en-US" sz="1800" dirty="0"/>
              <a:t>“what do you get when you combine clueless and dumb and dumber?”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sz="1800" dirty="0"/>
              <a:t>document ‘cv524_24885’ </a:t>
            </a:r>
            <a:endParaRPr lang="zh-CN" altLang="en-US" sz="1800" dirty="0" smtClean="0"/>
          </a:p>
          <a:p>
            <a:pPr marL="0" indent="0">
              <a:buNone/>
            </a:pPr>
            <a:r>
              <a:rPr lang="en-US" altLang="zh-CN" sz="1800" dirty="0" smtClean="0">
                <a:solidFill>
                  <a:srgbClr val="FF0000"/>
                </a:solidFill>
              </a:rPr>
              <a:t>Actual: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Negative/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Prediction:</a:t>
            </a:r>
            <a:r>
              <a:rPr lang="zh-CN" altLang="en-US" sz="1800" dirty="0" smtClean="0">
                <a:solidFill>
                  <a:srgbClr val="FF0000"/>
                </a:solidFill>
              </a:rPr>
              <a:t> </a:t>
            </a:r>
            <a:r>
              <a:rPr lang="en-US" altLang="zh-CN" sz="1800" dirty="0" smtClean="0">
                <a:solidFill>
                  <a:srgbClr val="FF0000"/>
                </a:solidFill>
              </a:rPr>
              <a:t>Positive</a:t>
            </a:r>
            <a:endParaRPr lang="zh-CN" altLang="en-US" sz="18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The </a:t>
            </a:r>
            <a:r>
              <a:rPr lang="en-US" sz="1800" dirty="0"/>
              <a:t>movie itself is said to be filmed very well by the reviewer. However, the plot </a:t>
            </a:r>
            <a:r>
              <a:rPr lang="en-US" altLang="zh-CN" sz="1800" dirty="0" smtClean="0"/>
              <a:t>and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genre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was </a:t>
            </a:r>
            <a:r>
              <a:rPr lang="en-US" sz="1800" dirty="0"/>
              <a:t>not the </a:t>
            </a:r>
            <a:r>
              <a:rPr lang="en-US" sz="1800" dirty="0" smtClean="0"/>
              <a:t>review</a:t>
            </a:r>
            <a:r>
              <a:rPr lang="en-US" altLang="zh-CN" sz="1800" dirty="0" smtClean="0"/>
              <a:t>ers</a:t>
            </a:r>
            <a:r>
              <a:rPr lang="zh-CN" altLang="en-US" sz="1800" dirty="0" smtClean="0"/>
              <a:t> </a:t>
            </a:r>
            <a:r>
              <a:rPr lang="en-US" altLang="zh-CN" sz="1800" dirty="0" smtClean="0"/>
              <a:t>favorite</a:t>
            </a:r>
            <a:r>
              <a:rPr lang="zh-CN" altLang="en-US" sz="1800" dirty="0" smtClean="0"/>
              <a:t> </a:t>
            </a:r>
            <a:r>
              <a:rPr lang="en-US" sz="1800" dirty="0" smtClean="0"/>
              <a:t>and </a:t>
            </a:r>
            <a:r>
              <a:rPr lang="en-US" sz="1800" dirty="0"/>
              <a:t>was therefore originally classified as a negative review.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8647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Right Plot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2556931"/>
            <a:ext cx="10224655" cy="3469795"/>
          </a:xfrm>
        </p:spPr>
        <p:txBody>
          <a:bodyPr>
            <a:noAutofit/>
          </a:bodyPr>
          <a:lstStyle/>
          <a:p>
            <a:r>
              <a:rPr lang="en-US" altLang="zh-CN" sz="1600" b="1" dirty="0" smtClean="0"/>
              <a:t>Idea:</a:t>
            </a:r>
            <a:r>
              <a:rPr lang="zh-CN" altLang="en-US" sz="1600" b="1" dirty="0" smtClean="0"/>
              <a:t> </a:t>
            </a:r>
            <a:r>
              <a:rPr lang="en-US" altLang="zh-CN" sz="1600" dirty="0"/>
              <a:t>U</a:t>
            </a:r>
            <a:r>
              <a:rPr lang="en-US" sz="1600" dirty="0" smtClean="0"/>
              <a:t>se </a:t>
            </a:r>
            <a:r>
              <a:rPr lang="en-US" altLang="zh-CN" sz="1600" dirty="0" smtClean="0"/>
              <a:t>training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examples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find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tf-idf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values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which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common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amongst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positive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negative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reviews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respectively</a:t>
            </a:r>
            <a:r>
              <a:rPr lang="en-US" altLang="zh-CN" sz="1600" dirty="0"/>
              <a:t>.</a:t>
            </a:r>
            <a:endParaRPr lang="zh-CN" altLang="en-US" sz="1600" dirty="0" smtClean="0"/>
          </a:p>
          <a:p>
            <a:r>
              <a:rPr lang="en-US" altLang="zh-CN" sz="1600" b="1" dirty="0" smtClean="0"/>
              <a:t>Steps:</a:t>
            </a:r>
            <a:endParaRPr lang="zh-CN" altLang="en-US" sz="1600" b="1" dirty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 smtClean="0"/>
              <a:t>D</a:t>
            </a:r>
            <a:r>
              <a:rPr lang="en-US" sz="1600" dirty="0" smtClean="0"/>
              <a:t>ivided </a:t>
            </a:r>
            <a:r>
              <a:rPr lang="en-US" sz="1600" dirty="0"/>
              <a:t>all documents into a new 75%/25% split of training/testing data</a:t>
            </a:r>
            <a:r>
              <a:rPr lang="en-US" sz="1600" dirty="0"/>
              <a:t> 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sz="1600" dirty="0" smtClean="0"/>
              <a:t>Us</a:t>
            </a:r>
            <a:r>
              <a:rPr lang="en-US" altLang="zh-CN" sz="1600" dirty="0" smtClean="0"/>
              <a:t>ed</a:t>
            </a:r>
            <a:r>
              <a:rPr lang="en-US" sz="1600" dirty="0" smtClean="0"/>
              <a:t> </a:t>
            </a:r>
            <a:r>
              <a:rPr lang="en-US" sz="1600" dirty="0"/>
              <a:t>the </a:t>
            </a:r>
            <a:r>
              <a:rPr lang="en-US" sz="1600" dirty="0" err="1"/>
              <a:t>TfidfVectorizer</a:t>
            </a:r>
            <a:r>
              <a:rPr lang="en-US" sz="1600" dirty="0"/>
              <a:t> </a:t>
            </a:r>
            <a:r>
              <a:rPr lang="en-US" sz="1600" dirty="0" smtClean="0"/>
              <a:t>class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to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create</a:t>
            </a:r>
            <a:r>
              <a:rPr lang="zh-CN" altLang="en-US" sz="1600" dirty="0"/>
              <a:t> </a:t>
            </a:r>
            <a:r>
              <a:rPr lang="en-US" altLang="zh-CN" sz="1600" dirty="0" smtClean="0"/>
              <a:t>vocabulary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45,139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terms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features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/>
              <a:t>S</a:t>
            </a:r>
            <a:r>
              <a:rPr lang="en-US" sz="1600" dirty="0" smtClean="0"/>
              <a:t>plit </a:t>
            </a:r>
            <a:r>
              <a:rPr lang="en-US" sz="1600" dirty="0"/>
              <a:t>the training data into two </a:t>
            </a:r>
            <a:r>
              <a:rPr lang="en-US" sz="1600" dirty="0" smtClean="0"/>
              <a:t>subsets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known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positive </a:t>
            </a:r>
            <a:r>
              <a:rPr lang="en-US" sz="1600" dirty="0"/>
              <a:t>and negative </a:t>
            </a:r>
            <a:r>
              <a:rPr lang="en-US" sz="1600" dirty="0" smtClean="0"/>
              <a:t>reviews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 smtClean="0"/>
              <a:t>C</a:t>
            </a:r>
            <a:r>
              <a:rPr lang="en-US" sz="1600" dirty="0" smtClean="0"/>
              <a:t>onvert</a:t>
            </a:r>
            <a:r>
              <a:rPr lang="en-US" altLang="zh-CN" sz="1600" dirty="0" smtClean="0"/>
              <a:t>ed</a:t>
            </a:r>
            <a:r>
              <a:rPr lang="en-US" sz="1600" dirty="0" smtClean="0"/>
              <a:t> </a:t>
            </a:r>
            <a:r>
              <a:rPr lang="en-US" sz="1600" dirty="0"/>
              <a:t>the documents into two </a:t>
            </a:r>
            <a:r>
              <a:rPr lang="en-US" sz="1600" dirty="0" err="1"/>
              <a:t>tf-idf</a:t>
            </a:r>
            <a:r>
              <a:rPr lang="en-US" sz="1600" dirty="0"/>
              <a:t> weighted document-term matrices using the </a:t>
            </a:r>
            <a:r>
              <a:rPr lang="en-US" sz="1600" dirty="0" smtClean="0"/>
              <a:t>vocabulary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calculated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feature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averages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using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all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documents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 smtClean="0"/>
              <a:t>Used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TfidfVectorizer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again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using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same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vocabulary,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but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on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mixed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training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subset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 smtClean="0"/>
              <a:t>Each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documents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tf-idf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values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weighted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by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each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of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previous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feature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averages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for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both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positive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and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negative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reviews</a:t>
            </a:r>
            <a:endParaRPr lang="zh-CN" altLang="en-US" sz="1600" dirty="0" smtClean="0"/>
          </a:p>
          <a:p>
            <a:pPr marL="342900" indent="-342900">
              <a:buFont typeface="+mj-lt"/>
              <a:buAutoNum type="arabicParenR"/>
            </a:pPr>
            <a:r>
              <a:rPr lang="en-US" altLang="zh-CN" sz="1600" dirty="0" smtClean="0"/>
              <a:t>Summing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these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weighted</a:t>
            </a:r>
            <a:r>
              <a:rPr lang="zh-CN" altLang="en-US" sz="1600" dirty="0" smtClean="0"/>
              <a:t> </a:t>
            </a:r>
            <a:r>
              <a:rPr lang="en-US" altLang="zh-CN" sz="1600" dirty="0" err="1" smtClean="0"/>
              <a:t>tf-idf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values</a:t>
            </a:r>
            <a:r>
              <a:rPr lang="zh-CN" altLang="en-US" sz="1600" dirty="0" smtClean="0"/>
              <a:t> </a:t>
            </a:r>
            <a:r>
              <a:rPr lang="en-US" altLang="zh-CN" sz="1600" dirty="0" smtClean="0"/>
              <a:t>gives</a:t>
            </a:r>
            <a:r>
              <a:rPr lang="zh-CN" altLang="en-US" sz="1600" dirty="0" smtClean="0"/>
              <a:t> </a:t>
            </a:r>
            <a:r>
              <a:rPr lang="en-US" sz="1600" dirty="0" smtClean="0"/>
              <a:t>two </a:t>
            </a:r>
            <a:r>
              <a:rPr lang="en-US" sz="1600" dirty="0"/>
              <a:t>new coordinate arrays we titled ‘Positivity’ and ‘</a:t>
            </a:r>
            <a:r>
              <a:rPr lang="en-US" sz="1600" dirty="0" smtClean="0"/>
              <a:t>Negativity’</a:t>
            </a:r>
            <a:endParaRPr lang="zh-CN" alt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98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230</TotalTime>
  <Words>761</Words>
  <Application>Microsoft Macintosh PowerPoint</Application>
  <PresentationFormat>Widescreen</PresentationFormat>
  <Paragraphs>246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Garamond</vt:lpstr>
      <vt:lpstr>Times New Roman</vt:lpstr>
      <vt:lpstr>宋体</vt:lpstr>
      <vt:lpstr>方正舒体</vt:lpstr>
      <vt:lpstr>Arial</vt:lpstr>
      <vt:lpstr>Organic</vt:lpstr>
      <vt:lpstr>Textual Analysis of Movie Reviews </vt:lpstr>
      <vt:lpstr>Data Preparation</vt:lpstr>
      <vt:lpstr>TF-IDF(Data Preparation)</vt:lpstr>
      <vt:lpstr>‘min_df’ and ‘max_df’ (Data Preparation)</vt:lpstr>
      <vt:lpstr>‘ngram_range’ (Data Preparation) </vt:lpstr>
      <vt:lpstr>Performance of 4 Algorithms</vt:lpstr>
      <vt:lpstr>Performance of 4 Algorithms</vt:lpstr>
      <vt:lpstr>Two Incorrect Examples</vt:lpstr>
      <vt:lpstr>Finding the Right Plot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Textual Analysis of Movie Reviews </dc:title>
  <dc:creator>525466207@qq.com</dc:creator>
  <cp:lastModifiedBy>525466207@qq.com</cp:lastModifiedBy>
  <cp:revision>19</cp:revision>
  <dcterms:created xsi:type="dcterms:W3CDTF">2016-04-06T16:24:14Z</dcterms:created>
  <dcterms:modified xsi:type="dcterms:W3CDTF">2016-04-06T21:13:43Z</dcterms:modified>
</cp:coreProperties>
</file>